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12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35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14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596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296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756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5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399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33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12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76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4104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屋外, 草 が含まれている画像&#10;&#10;自動的に生成された説明">
            <a:extLst>
              <a:ext uri="{FF2B5EF4-FFF2-40B4-BE49-F238E27FC236}">
                <a16:creationId xmlns:a16="http://schemas.microsoft.com/office/drawing/2014/main" id="{D56B1BF5-239D-489D-9610-F1FE1B6E5C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64C13BAB-7C00-4D21-A857-E3D41C0A2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883" y="1661699"/>
            <a:ext cx="3703320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1F1FF39A-AC3C-4066-9D4C-519AA2281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883" y="1817914"/>
            <a:ext cx="3702134" cy="3378388"/>
          </a:xfrm>
          <a:prstGeom prst="rect">
            <a:avLst/>
          </a:prstGeom>
          <a:solidFill>
            <a:schemeClr val="bg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78D1E34-31AA-4F7A-840C-CD083B363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510" y="2324906"/>
            <a:ext cx="3412067" cy="1588698"/>
          </a:xfrm>
        </p:spPr>
        <p:txBody>
          <a:bodyPr>
            <a:normAutofit/>
          </a:bodyPr>
          <a:lstStyle/>
          <a:p>
            <a:r>
              <a:rPr lang="ja-JP" altLang="en-US">
                <a:solidFill>
                  <a:schemeClr val="tx1"/>
                </a:solidFill>
              </a:rPr>
              <a:t>新旧</a:t>
            </a:r>
            <a:r>
              <a:rPr lang="en-US" altLang="ja-JP">
                <a:solidFill>
                  <a:schemeClr val="tx1"/>
                </a:solidFill>
              </a:rPr>
              <a:t>-</a:t>
            </a:r>
            <a:r>
              <a:rPr lang="ja-JP" altLang="en-US">
                <a:solidFill>
                  <a:schemeClr val="tx1"/>
                </a:solidFill>
              </a:rPr>
              <a:t>現代文明の幕開け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0F5CB84-07DF-41AB-B6F4-E03DD1E21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10" y="3945249"/>
            <a:ext cx="3412067" cy="738820"/>
          </a:xfrm>
        </p:spPr>
        <p:txBody>
          <a:bodyPr>
            <a:normAutofit/>
          </a:bodyPr>
          <a:lstStyle/>
          <a:p>
            <a:r>
              <a:rPr lang="en-US" altLang="ja-JP"/>
              <a:t>-7000</a:t>
            </a:r>
            <a:r>
              <a:rPr lang="ja-JP" altLang="en-US"/>
              <a:t>億年分の文明開化</a:t>
            </a:r>
            <a:r>
              <a:rPr lang="en-US" altLang="ja-JP"/>
              <a:t>-</a:t>
            </a:r>
            <a:r>
              <a:rPr lang="ja-JP" altLang="en-US"/>
              <a:t>　</a:t>
            </a:r>
            <a:r>
              <a:rPr lang="en-US" altLang="ja-JP"/>
              <a:t>part 04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053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6D0A5D-26A8-4CF0-A02E-DD64EFA4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715" y="708498"/>
            <a:ext cx="7574507" cy="333005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kumimoji="1" lang="en-US" altLang="ja-JP" sz="6000" dirty="0">
                <a:solidFill>
                  <a:srgbClr val="FFFFFF"/>
                </a:solidFill>
              </a:rPr>
            </a:br>
            <a:endParaRPr kumimoji="1" lang="en-US" altLang="ja-JP" sz="6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3BB22-8D46-431C-807C-BEA97901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4" y="818422"/>
            <a:ext cx="3089102" cy="303514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657BD-4F44-4EEC-845E-1D2FECEB76CB}"/>
              </a:ext>
            </a:extLst>
          </p:cNvPr>
          <p:cNvSpPr/>
          <p:nvPr/>
        </p:nvSpPr>
        <p:spPr>
          <a:xfrm>
            <a:off x="919639" y="712055"/>
            <a:ext cx="4917636" cy="8336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チューリップにそらまめがくっついてる？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31A117-C97F-4743-9A3A-16E53BF24E62}"/>
              </a:ext>
            </a:extLst>
          </p:cNvPr>
          <p:cNvSpPr txBox="1"/>
          <p:nvPr/>
        </p:nvSpPr>
        <p:spPr>
          <a:xfrm>
            <a:off x="1998921" y="1711842"/>
            <a:ext cx="57111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chemeClr val="bg1"/>
                </a:solidFill>
              </a:rPr>
              <a:t>せつめいしたじゃろ。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kumimoji="1" lang="ja-JP" altLang="en-US" dirty="0">
                <a:solidFill>
                  <a:schemeClr val="bg1"/>
                </a:solidFill>
              </a:rPr>
              <a:t>　にんげんによ</a:t>
            </a:r>
            <a:r>
              <a:rPr lang="ja-JP" altLang="en-US" dirty="0">
                <a:solidFill>
                  <a:schemeClr val="bg1"/>
                </a:solidFill>
              </a:rPr>
              <a:t>ってかいぞうされたすがただと、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へいせいのしょうがくせいによってテープでくっつけられたのじゃ。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　なぜ、あぜんとしておる。あぜんとしたいのは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こっちじゃ。さあ、じんるいはがしてくれんかのう。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　　</a:t>
            </a:r>
            <a:endParaRPr kumimoji="1" lang="en-US" altLang="ja-JP" dirty="0">
              <a:solidFill>
                <a:schemeClr val="bg1"/>
              </a:solidFill>
            </a:endParaRPr>
          </a:p>
          <a:p>
            <a:endParaRPr lang="en-US" altLang="ja-JP" dirty="0">
              <a:solidFill>
                <a:schemeClr val="bg1"/>
              </a:solidFill>
            </a:endParaRPr>
          </a:p>
          <a:p>
            <a:endParaRPr kumimoji="1" lang="en-US" altLang="ja-JP" dirty="0">
              <a:solidFill>
                <a:schemeClr val="bg1"/>
              </a:solidFill>
            </a:endParaRPr>
          </a:p>
          <a:p>
            <a:endParaRPr lang="en-US" altLang="ja-JP" dirty="0">
              <a:solidFill>
                <a:schemeClr val="bg1"/>
              </a:solidFill>
            </a:endParaRPr>
          </a:p>
          <a:p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86659B-D505-4579-8071-77B384FACA41}"/>
              </a:ext>
            </a:extLst>
          </p:cNvPr>
          <p:cNvSpPr txBox="1"/>
          <p:nvPr/>
        </p:nvSpPr>
        <p:spPr>
          <a:xfrm>
            <a:off x="1893715" y="4465674"/>
            <a:ext cx="9525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→へいせいのしょうがくせいだと！？　いやである、かかわりたくないのである。</a:t>
            </a:r>
            <a:endParaRPr lang="en-US" altLang="ja-JP" dirty="0"/>
          </a:p>
          <a:p>
            <a:r>
              <a:rPr kumimoji="1" lang="ja-JP" altLang="en-US" dirty="0"/>
              <a:t>→</a:t>
            </a:r>
            <a:r>
              <a:rPr lang="ja-JP" altLang="en-US" dirty="0"/>
              <a:t>チューリップくん。きみにはかわいそうだが、そのままでいてもらおうか。</a:t>
            </a:r>
            <a:endParaRPr lang="en-US" altLang="ja-JP" dirty="0"/>
          </a:p>
          <a:p>
            <a:r>
              <a:rPr kumimoji="1" lang="ja-JP" altLang="en-US" dirty="0"/>
              <a:t>しょくぶつといえば、そうそうじんるいにしゃべりかけることはない。</a:t>
            </a:r>
            <a:endParaRPr kumimoji="1" lang="en-US" altLang="ja-JP" dirty="0"/>
          </a:p>
          <a:p>
            <a:r>
              <a:rPr lang="ja-JP" altLang="en-US" dirty="0"/>
              <a:t>　ま、こたえとしてはなんだい。じんるいがわるい。そんなところだろう。</a:t>
            </a:r>
            <a:endParaRPr lang="en-US" altLang="ja-JP" dirty="0"/>
          </a:p>
          <a:p>
            <a:r>
              <a:rPr kumimoji="1" lang="ja-JP" altLang="en-US" dirty="0"/>
              <a:t>わかっとらんよ、じんるいは。</a:t>
            </a:r>
            <a:r>
              <a:rPr kumimoji="1" lang="en-US" altLang="ja-JP" dirty="0"/>
              <a:t>9318</a:t>
            </a:r>
            <a:r>
              <a:rPr kumimoji="1" lang="ja-JP" altLang="en-US" dirty="0"/>
              <a:t>をたべたような、ひとびとのきもちにもんだいがあるのだよ。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5348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6D0A5D-26A8-4CF0-A02E-DD64EFA4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715" y="708498"/>
            <a:ext cx="7574507" cy="333005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kumimoji="1" lang="en-US" altLang="ja-JP" sz="6000" dirty="0">
                <a:solidFill>
                  <a:srgbClr val="FFFFFF"/>
                </a:solidFill>
              </a:rPr>
            </a:br>
            <a:endParaRPr kumimoji="1" lang="en-US" altLang="ja-JP" sz="6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3BB22-8D46-431C-807C-BEA97901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4" y="818422"/>
            <a:ext cx="3089102" cy="303514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657BD-4F44-4EEC-845E-1D2FECEB76CB}"/>
              </a:ext>
            </a:extLst>
          </p:cNvPr>
          <p:cNvSpPr/>
          <p:nvPr/>
        </p:nvSpPr>
        <p:spPr>
          <a:xfrm>
            <a:off x="919639" y="712055"/>
            <a:ext cx="4917636" cy="8336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そらまめにチューリップがくっついてる？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31A117-C97F-4743-9A3A-16E53BF24E62}"/>
              </a:ext>
            </a:extLst>
          </p:cNvPr>
          <p:cNvSpPr txBox="1"/>
          <p:nvPr/>
        </p:nvSpPr>
        <p:spPr>
          <a:xfrm>
            <a:off x="1998921" y="1711842"/>
            <a:ext cx="57111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chemeClr val="bg1"/>
                </a:solidFill>
              </a:rPr>
              <a:t>おぬし、めがさめてないようじゃな。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ど　こ　が　、　そ　ら　ま　め　なのよ。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　チューリップにしか、みえないでしょ。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わしはかいぞうされたの！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　そらまめを、へいせいのしょうがくせいによってテープでくっつけられたのじゃ。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kumimoji="1" lang="ja-JP" altLang="en-US" dirty="0">
                <a:solidFill>
                  <a:schemeClr val="bg1"/>
                </a:solidFill>
              </a:rPr>
              <a:t>　なあ、ふびんだとおもわん？ふびんだとおもわん？</a:t>
            </a:r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どうしてわかってくれないのよ。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86659B-D505-4579-8071-77B384FACA41}"/>
              </a:ext>
            </a:extLst>
          </p:cNvPr>
          <p:cNvSpPr txBox="1"/>
          <p:nvPr/>
        </p:nvSpPr>
        <p:spPr>
          <a:xfrm>
            <a:off x="1893715" y="4465674"/>
            <a:ext cx="9525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→わかりましたよ、そのそらまめをはがしてあげましょう。</a:t>
            </a:r>
            <a:endParaRPr kumimoji="1" lang="en-US" altLang="ja-JP" dirty="0"/>
          </a:p>
          <a:p>
            <a:r>
              <a:rPr lang="ja-JP" altLang="en-US" dirty="0"/>
              <a:t>しかしですね、しゃべるチューリップってのは、ちきゅうきぼでみたことがない。</a:t>
            </a:r>
            <a:endParaRPr lang="en-US" altLang="ja-JP" dirty="0"/>
          </a:p>
          <a:p>
            <a:r>
              <a:rPr kumimoji="1" lang="ja-JP" altLang="en-US" dirty="0"/>
              <a:t>ほかにも、なにかあったのではないですか？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→ひとのきもちとしょくぶつがつながっているといううわさを、</a:t>
            </a:r>
            <a:endParaRPr lang="en-US" altLang="ja-JP" dirty="0"/>
          </a:p>
          <a:p>
            <a:r>
              <a:rPr kumimoji="1" lang="ja-JP" altLang="en-US" dirty="0"/>
              <a:t>きいたことがあるなあ。そんなことってあるの？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8633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6D0A5D-26A8-4CF0-A02E-DD64EFA4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715" y="708498"/>
            <a:ext cx="7574507" cy="333005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kumimoji="1" lang="en-US" altLang="ja-JP" sz="6000" dirty="0">
                <a:solidFill>
                  <a:srgbClr val="FFFFFF"/>
                </a:solidFill>
              </a:rPr>
            </a:br>
            <a:endParaRPr kumimoji="1" lang="en-US" altLang="ja-JP" sz="6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3BB22-8D46-431C-807C-BEA97901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4" y="818422"/>
            <a:ext cx="3089102" cy="303514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657BD-4F44-4EEC-845E-1D2FECEB76CB}"/>
              </a:ext>
            </a:extLst>
          </p:cNvPr>
          <p:cNvSpPr/>
          <p:nvPr/>
        </p:nvSpPr>
        <p:spPr>
          <a:xfrm>
            <a:off x="919639" y="712055"/>
            <a:ext cx="4917636" cy="8336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ご機嫌うるわしゅう、チューリップ殿。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31A117-C97F-4743-9A3A-16E53BF24E62}"/>
              </a:ext>
            </a:extLst>
          </p:cNvPr>
          <p:cNvSpPr txBox="1"/>
          <p:nvPr/>
        </p:nvSpPr>
        <p:spPr>
          <a:xfrm>
            <a:off x="1998921" y="1711842"/>
            <a:ext cx="57111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chemeClr val="bg1"/>
                </a:solidFill>
              </a:rPr>
              <a:t>　ご機嫌よう、じんるい。ちゃんと挨拶をする人類なんて、めずらしい通りじゃの。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kumimoji="1" lang="ja-JP" altLang="en-US" dirty="0">
                <a:solidFill>
                  <a:schemeClr val="bg1"/>
                </a:solidFill>
              </a:rPr>
              <a:t>　しかし、植物に挨拶とはどういった了見かい。わしが答えを返すことが出来ないとでも思ったのかの。</a:t>
            </a:r>
            <a:endParaRPr kumimoji="1"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　答えはあるが、わしから言うなれば、植物を相手にするのはやめなさい。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　旅人であるがゆえ商人。そう君よ、君の持ちものに、私の欲しいものはない。と、言う意味じゃよ。</a:t>
            </a:r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86659B-D505-4579-8071-77B384FACA41}"/>
              </a:ext>
            </a:extLst>
          </p:cNvPr>
          <p:cNvSpPr txBox="1"/>
          <p:nvPr/>
        </p:nvSpPr>
        <p:spPr>
          <a:xfrm>
            <a:off x="1893715" y="4465674"/>
            <a:ext cx="9525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→その方、チューリップ植物こそ、挨拶を返すとは心意気の広い者であるぞ。一体、この様な通りで、何をしているのです。こちら、植物様が喋ると仰せはないと心得ている。</a:t>
            </a:r>
            <a:endParaRPr kumimoji="1" lang="en-US" altLang="ja-JP" dirty="0"/>
          </a:p>
          <a:p>
            <a:r>
              <a:rPr lang="ja-JP" altLang="en-US" dirty="0"/>
              <a:t>その方、節度をわきまえなさい。</a:t>
            </a:r>
            <a:endParaRPr lang="en-US" altLang="ja-JP" dirty="0"/>
          </a:p>
          <a:p>
            <a:r>
              <a:rPr lang="ja-JP" altLang="en-US" dirty="0"/>
              <a:t>→そうだった、私は水筒を持っていたのだった。欲しくはないと言われたけれど、</a:t>
            </a:r>
            <a:endParaRPr lang="en-US" altLang="ja-JP" dirty="0"/>
          </a:p>
          <a:p>
            <a:r>
              <a:rPr lang="ja-JP" altLang="en-US" dirty="0"/>
              <a:t>分けてあげようか。えーと、水筒はどこかなー、財布でしょー、定期でしょー。</a:t>
            </a:r>
            <a:endParaRPr kumimoji="1" lang="en-US" altLang="ja-JP" dirty="0"/>
          </a:p>
          <a:p>
            <a:r>
              <a:rPr kumimoji="1" lang="ja-JP" altLang="en-US" dirty="0"/>
              <a:t>キャッシュカード、落としたものはないね。はい、水筒！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69862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6D0A5D-26A8-4CF0-A02E-DD64EFA4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715" y="708498"/>
            <a:ext cx="7574507" cy="333005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kumimoji="1" lang="en-US" altLang="ja-JP" sz="6000" dirty="0">
                <a:solidFill>
                  <a:srgbClr val="FFFFFF"/>
                </a:solidFill>
              </a:rPr>
            </a:br>
            <a:endParaRPr kumimoji="1" lang="en-US" altLang="ja-JP" sz="6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3BB22-8D46-431C-807C-BEA97901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4" y="818422"/>
            <a:ext cx="3089102" cy="303514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657BD-4F44-4EEC-845E-1D2FECEB76CB}"/>
              </a:ext>
            </a:extLst>
          </p:cNvPr>
          <p:cNvSpPr/>
          <p:nvPr/>
        </p:nvSpPr>
        <p:spPr>
          <a:xfrm>
            <a:off x="919639" y="712055"/>
            <a:ext cx="4917636" cy="8336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周りをよく見ることにしよう。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31A117-C97F-4743-9A3A-16E53BF24E62}"/>
              </a:ext>
            </a:extLst>
          </p:cNvPr>
          <p:cNvSpPr txBox="1"/>
          <p:nvPr/>
        </p:nvSpPr>
        <p:spPr>
          <a:xfrm>
            <a:off x="1998921" y="1711842"/>
            <a:ext cx="57111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そこのキョロキョロどの、そのリュックにお茶でも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あるんじゃないかえ。お茶を分けておくれ、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茎が渇いて仕方ないのじゃ。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そらまめにテープが貼ってある？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良く気付いたの。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街の人々がこうやっていたずらをするなんて、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ひどいとは思わんかい？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ちょっと、手伝ってくれんかの。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86659B-D505-4579-8071-77B384FACA41}"/>
              </a:ext>
            </a:extLst>
          </p:cNvPr>
          <p:cNvSpPr txBox="1"/>
          <p:nvPr/>
        </p:nvSpPr>
        <p:spPr>
          <a:xfrm>
            <a:off x="1893715" y="4465674"/>
            <a:ext cx="9525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→お茶はないなぁ、水だもんねぇ。街の人とは言うけれど程度が低いね。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そういや、チューリップって畑だね。</a:t>
            </a: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どうして、そんなにきれいな土をしているんだい？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君は実に不思議なチューリップだ。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→チューリップから音がするとは、実にうるさい街だな。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どうやら、それがどうしたらしい。他の街ではどうだ、もっとひどい街もあれば、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楽な街もあっただろう。手伝うとはそういうことですか。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4416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6D0A5D-26A8-4CF0-A02E-DD64EFA4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715" y="708498"/>
            <a:ext cx="7574507" cy="333005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kumimoji="1" lang="en-US" altLang="ja-JP" sz="6000" dirty="0">
                <a:solidFill>
                  <a:srgbClr val="FFFFFF"/>
                </a:solidFill>
              </a:rPr>
            </a:br>
            <a:endParaRPr kumimoji="1" lang="en-US" altLang="ja-JP" sz="6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3BB22-8D46-431C-807C-BEA97901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4" y="818422"/>
            <a:ext cx="3089102" cy="303514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657BD-4F44-4EEC-845E-1D2FECEB76CB}"/>
              </a:ext>
            </a:extLst>
          </p:cNvPr>
          <p:cNvSpPr/>
          <p:nvPr/>
        </p:nvSpPr>
        <p:spPr>
          <a:xfrm>
            <a:off x="919639" y="712055"/>
            <a:ext cx="4917636" cy="8336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ないのじゃ。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31A117-C97F-4743-9A3A-16E53BF24E62}"/>
              </a:ext>
            </a:extLst>
          </p:cNvPr>
          <p:cNvSpPr txBox="1"/>
          <p:nvPr/>
        </p:nvSpPr>
        <p:spPr>
          <a:xfrm>
            <a:off x="1998921" y="1711842"/>
            <a:ext cx="57111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なんにはなんがありますか？って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ないのじゃ。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バターチキンカレーにはバターチキンカレーとしての存在を認めることが出来るのにも関わらずじゃ。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やめろう。なんにはなんにもないのじゃ。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分かったかえ！？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なんにはなんにもないのじゃ。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ってお前誰じゃ。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86659B-D505-4579-8071-77B384FACA41}"/>
              </a:ext>
            </a:extLst>
          </p:cNvPr>
          <p:cNvSpPr txBox="1"/>
          <p:nvPr/>
        </p:nvSpPr>
        <p:spPr>
          <a:xfrm>
            <a:off x="1893715" y="4465674"/>
            <a:ext cx="9525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→なんにはなんもないの？俺は？いるのね。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なんって君ね、なん？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→バターチキンカレーにナーンって日本人好みのインド人を頭に作るのやめようよ、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バターチキンカレー知ってるチューリップって日本人好みのインド人を知ってる上に、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バターチキンカレーにナーンまで知ってるのかよ。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何で日本人にカレーで説明するの？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1065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6D0A5D-26A8-4CF0-A02E-DD64EFA4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715" y="708498"/>
            <a:ext cx="7574507" cy="333005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kumimoji="1" lang="en-US" altLang="ja-JP" sz="6000" dirty="0">
                <a:solidFill>
                  <a:srgbClr val="FFFFFF"/>
                </a:solidFill>
              </a:rPr>
            </a:br>
            <a:endParaRPr kumimoji="1" lang="en-US" altLang="ja-JP" sz="6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3BB22-8D46-431C-807C-BEA97901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4" y="818422"/>
            <a:ext cx="3089102" cy="303514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657BD-4F44-4EEC-845E-1D2FECEB76CB}"/>
              </a:ext>
            </a:extLst>
          </p:cNvPr>
          <p:cNvSpPr/>
          <p:nvPr/>
        </p:nvSpPr>
        <p:spPr>
          <a:xfrm>
            <a:off x="919639" y="712055"/>
            <a:ext cx="4917636" cy="8336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何かがあるのじゃ。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31A117-C97F-4743-9A3A-16E53BF24E62}"/>
              </a:ext>
            </a:extLst>
          </p:cNvPr>
          <p:cNvSpPr txBox="1"/>
          <p:nvPr/>
        </p:nvSpPr>
        <p:spPr>
          <a:xfrm>
            <a:off x="1998921" y="1711842"/>
            <a:ext cx="57111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旅はここまでじゃ。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あとは家に帰ろう、あったかく過ごすのじゃぞ。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FFFFFF"/>
                </a:solidFill>
                <a:latin typeface="Gill Sans MT" panose="020B0502020104020203"/>
                <a:ea typeface="HGｺﾞｼｯｸE" panose="020B0909000000000000" pitchFamily="49" charset="-128"/>
              </a:rPr>
              <a:t>じゃあな。</a:t>
            </a: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>
              <a:solidFill>
                <a:srgbClr val="FFFFFF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86659B-D505-4579-8071-77B384FACA41}"/>
              </a:ext>
            </a:extLst>
          </p:cNvPr>
          <p:cNvSpPr txBox="1"/>
          <p:nvPr/>
        </p:nvSpPr>
        <p:spPr>
          <a:xfrm>
            <a:off x="1893715" y="4465674"/>
            <a:ext cx="95256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→旅終わりですか、そうですか。何かがあるのね。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用事ですか、そうですか。人生暇ありがチューリップってこの野郎！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ひまわりじゃないか。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→寒い、寒いよここ。あー、どうやって帰ろう。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お金ないと出掛けちゃだめね、携帯ないとか駄目ね、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あと、道間違えちゃだめね、ご飯食べなきゃだめね、水筒あって良かった。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560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6D0A5D-26A8-4CF0-A02E-DD64EFA42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715" y="708498"/>
            <a:ext cx="7574507" cy="3330055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kumimoji="1" lang="en-US" altLang="ja-JP" sz="6000" dirty="0">
                <a:solidFill>
                  <a:srgbClr val="FFFFFF"/>
                </a:solidFill>
              </a:rPr>
            </a:br>
            <a:endParaRPr kumimoji="1" lang="en-US" altLang="ja-JP" sz="60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3BB22-8D46-431C-807C-BEA979014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614" y="818422"/>
            <a:ext cx="3089102" cy="3035144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E657BD-4F44-4EEC-845E-1D2FECEB76CB}"/>
              </a:ext>
            </a:extLst>
          </p:cNvPr>
          <p:cNvSpPr/>
          <p:nvPr/>
        </p:nvSpPr>
        <p:spPr>
          <a:xfrm>
            <a:off x="919639" y="712055"/>
            <a:ext cx="4917636" cy="8336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君、チューリップじゃないでしょ。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331A117-C97F-4743-9A3A-16E53BF24E62}"/>
              </a:ext>
            </a:extLst>
          </p:cNvPr>
          <p:cNvSpPr txBox="1"/>
          <p:nvPr/>
        </p:nvSpPr>
        <p:spPr>
          <a:xfrm>
            <a:off x="1998921" y="1711842"/>
            <a:ext cx="5711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そうじゃ、ヒワマリじゃ。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86659B-D505-4579-8071-77B384FACA41}"/>
              </a:ext>
            </a:extLst>
          </p:cNvPr>
          <p:cNvSpPr txBox="1"/>
          <p:nvPr/>
        </p:nvSpPr>
        <p:spPr>
          <a:xfrm>
            <a:off x="1893715" y="4465674"/>
            <a:ext cx="9525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/>
                <a:ea typeface="HGｺﾞｼｯｸE" panose="020B0909000000000000" pitchFamily="49" charset="-128"/>
                <a:cs typeface="+mn-cs"/>
              </a:rPr>
              <a:t>あのね、植物がしゃべるわけないの。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HGｺﾞｼｯｸE" panose="020B0909000000000000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いたずら駄目よ。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本当に難しいことを言ってくれて、勉強になりました。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こんな悩みは難しいね。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srgbClr val="000000"/>
                </a:solidFill>
                <a:latin typeface="Gill Sans MT" panose="020B0502020104020203"/>
                <a:ea typeface="HGｺﾞｼｯｸE" panose="020B0909000000000000" pitchFamily="49" charset="-128"/>
              </a:rPr>
              <a:t>たまには頼りになる人がいいね。</a:t>
            </a:r>
            <a:endParaRPr lang="en-US" altLang="ja-JP" dirty="0">
              <a:solidFill>
                <a:srgbClr val="000000"/>
              </a:solidFill>
              <a:latin typeface="Gill Sans MT" panose="020B0502020104020203"/>
              <a:ea typeface="HGｺﾞｼｯｸE" panose="020B09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132781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2E3948"/>
      </a:dk2>
      <a:lt2>
        <a:srgbClr val="E7E6E6"/>
      </a:lt2>
      <a:accent1>
        <a:srgbClr val="5A82CB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A9718D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1016</Words>
  <Application>Microsoft Office PowerPoint</Application>
  <PresentationFormat>ワイド画面</PresentationFormat>
  <Paragraphs>96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1" baseType="lpstr">
      <vt:lpstr>Gill Sans MT</vt:lpstr>
      <vt:lpstr>Wingdings 2</vt:lpstr>
      <vt:lpstr>DividendVTI</vt:lpstr>
      <vt:lpstr>新旧-現代文明の幕開け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新旧-現代文明の幕開け</dc:title>
  <dc:creator>遠藤 隆昭</dc:creator>
  <cp:lastModifiedBy>Takapyon</cp:lastModifiedBy>
  <cp:revision>27</cp:revision>
  <dcterms:created xsi:type="dcterms:W3CDTF">2019-07-30T09:55:41Z</dcterms:created>
  <dcterms:modified xsi:type="dcterms:W3CDTF">2021-03-28T15:44:13Z</dcterms:modified>
</cp:coreProperties>
</file>